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6"/>
  </p:notesMasterIdLst>
  <p:sldIdLst>
    <p:sldId id="256" r:id="rId3"/>
    <p:sldId id="257" r:id="rId4"/>
    <p:sldId id="262" r:id="rId5"/>
    <p:sldId id="266" r:id="rId6"/>
    <p:sldId id="268" r:id="rId7"/>
    <p:sldId id="264" r:id="rId8"/>
    <p:sldId id="267" r:id="rId9"/>
    <p:sldId id="269" r:id="rId10"/>
    <p:sldId id="270" r:id="rId11"/>
    <p:sldId id="271" r:id="rId12"/>
    <p:sldId id="272" r:id="rId13"/>
    <p:sldId id="274" r:id="rId14"/>
    <p:sldId id="258" r:id="rId15"/>
    <p:sldId id="259" r:id="rId16"/>
    <p:sldId id="276" r:id="rId17"/>
    <p:sldId id="277" r:id="rId18"/>
    <p:sldId id="265" r:id="rId19"/>
    <p:sldId id="260" r:id="rId20"/>
    <p:sldId id="275" r:id="rId21"/>
    <p:sldId id="364" r:id="rId22"/>
    <p:sldId id="278" r:id="rId23"/>
    <p:sldId id="365" r:id="rId24"/>
    <p:sldId id="366" r:id="rId25"/>
    <p:sldId id="357" r:id="rId26"/>
    <p:sldId id="354" r:id="rId27"/>
    <p:sldId id="355" r:id="rId28"/>
    <p:sldId id="356" r:id="rId29"/>
    <p:sldId id="363" r:id="rId30"/>
    <p:sldId id="279" r:id="rId31"/>
    <p:sldId id="360" r:id="rId32"/>
    <p:sldId id="359" r:id="rId33"/>
    <p:sldId id="358" r:id="rId34"/>
    <p:sldId id="280" r:id="rId35"/>
    <p:sldId id="281" r:id="rId36"/>
    <p:sldId id="345" r:id="rId37"/>
    <p:sldId id="346" r:id="rId38"/>
    <p:sldId id="347" r:id="rId39"/>
    <p:sldId id="342" r:id="rId40"/>
    <p:sldId id="344" r:id="rId41"/>
    <p:sldId id="348" r:id="rId42"/>
    <p:sldId id="349" r:id="rId43"/>
    <p:sldId id="282" r:id="rId44"/>
    <p:sldId id="35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D190-EA3C-4F02-8307-5BB2FD3B7626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9081F-A22B-473B-B38E-BD887DEB11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31</a:t>
            </a:r>
            <a:r>
              <a:rPr lang="zh-CN" altLang="en-US"/>
              <a:t>秒视频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23</a:t>
            </a:r>
            <a:r>
              <a:rPr lang="zh-CN" altLang="en-US"/>
              <a:t>秒视频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DB2-B8EC-9C47-885B-C7A5EAB3413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4" name="组合 37"/>
          <p:cNvGrpSpPr/>
          <p:nvPr userDrawn="1"/>
        </p:nvGrpSpPr>
        <p:grpSpPr>
          <a:xfrm rot="10281601" flipH="1">
            <a:off x="7798517" y="6336748"/>
            <a:ext cx="2791863" cy="2406781"/>
            <a:chOff x="3241129" y="967902"/>
            <a:chExt cx="5709753" cy="4922199"/>
          </a:xfrm>
        </p:grpSpPr>
        <p:grpSp>
          <p:nvGrpSpPr>
            <p:cNvPr id="45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8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9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组合 37"/>
          <p:cNvGrpSpPr/>
          <p:nvPr userDrawn="1"/>
        </p:nvGrpSpPr>
        <p:grpSpPr>
          <a:xfrm rot="19800000" flipH="1">
            <a:off x="10206838" y="6059270"/>
            <a:ext cx="1800711" cy="1552339"/>
            <a:chOff x="3241129" y="967902"/>
            <a:chExt cx="5709753" cy="4922199"/>
          </a:xfrm>
        </p:grpSpPr>
        <p:grpSp>
          <p:nvGrpSpPr>
            <p:cNvPr id="53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56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7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组合 37"/>
          <p:cNvGrpSpPr/>
          <p:nvPr userDrawn="1"/>
        </p:nvGrpSpPr>
        <p:grpSpPr>
          <a:xfrm rot="1736580" flipH="1">
            <a:off x="10896689" y="4949948"/>
            <a:ext cx="1477337" cy="1273568"/>
            <a:chOff x="3241129" y="967902"/>
            <a:chExt cx="5709753" cy="4922199"/>
          </a:xfrm>
        </p:grpSpPr>
        <p:grpSp>
          <p:nvGrpSpPr>
            <p:cNvPr id="61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64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5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3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49820" y="445674"/>
            <a:ext cx="847485" cy="6665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6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597305" y="445674"/>
            <a:ext cx="2442257" cy="3076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7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97305" y="712635"/>
            <a:ext cx="2442257" cy="399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chemeClr val="accent1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49820" y="445674"/>
            <a:ext cx="847485" cy="6665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597305" y="445674"/>
            <a:ext cx="2442257" cy="3076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97305" y="712635"/>
            <a:ext cx="2442257" cy="399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4" name="组合 37"/>
          <p:cNvGrpSpPr/>
          <p:nvPr userDrawn="1"/>
        </p:nvGrpSpPr>
        <p:grpSpPr>
          <a:xfrm rot="10281601" flipH="1">
            <a:off x="7798517" y="6336748"/>
            <a:ext cx="2791863" cy="2406781"/>
            <a:chOff x="3241129" y="967902"/>
            <a:chExt cx="5709753" cy="4922199"/>
          </a:xfrm>
        </p:grpSpPr>
        <p:grpSp>
          <p:nvGrpSpPr>
            <p:cNvPr id="45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8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9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组合 37"/>
          <p:cNvGrpSpPr/>
          <p:nvPr userDrawn="1"/>
        </p:nvGrpSpPr>
        <p:grpSpPr>
          <a:xfrm rot="19800000" flipH="1">
            <a:off x="10206838" y="6059270"/>
            <a:ext cx="1800711" cy="1552339"/>
            <a:chOff x="3241129" y="967902"/>
            <a:chExt cx="5709753" cy="4922199"/>
          </a:xfrm>
        </p:grpSpPr>
        <p:grpSp>
          <p:nvGrpSpPr>
            <p:cNvPr id="53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56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7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组合 37"/>
          <p:cNvGrpSpPr/>
          <p:nvPr userDrawn="1"/>
        </p:nvGrpSpPr>
        <p:grpSpPr>
          <a:xfrm rot="1736580" flipH="1">
            <a:off x="10896689" y="4949948"/>
            <a:ext cx="1477337" cy="1273568"/>
            <a:chOff x="3241129" y="967902"/>
            <a:chExt cx="5709753" cy="4922199"/>
          </a:xfrm>
        </p:grpSpPr>
        <p:grpSp>
          <p:nvGrpSpPr>
            <p:cNvPr id="61" name="组合 3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64" name="等腰三角形 4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5" name="直接连接符 42"/>
              <p:cNvCxnSpPr/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4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4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等腰三角形 3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3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49820" y="445674"/>
            <a:ext cx="847485" cy="6665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6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597305" y="445674"/>
            <a:ext cx="2442257" cy="3076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7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97305" y="712635"/>
            <a:ext cx="2442257" cy="399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chemeClr val="accent1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49820" y="445674"/>
            <a:ext cx="847485" cy="6665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597305" y="445674"/>
            <a:ext cx="2442257" cy="3076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97305" y="712635"/>
            <a:ext cx="2442257" cy="399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20411-7F37-4B1F-AB12-85F04234C871}" type="datetimeFigureOut">
              <a:rPr lang="zh-CN" altLang="en-US" smtClean="0"/>
              <a:t>2022/3/15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1D52-68E9-4D3F-8AEA-29DD4FA872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UML</a:t>
            </a:r>
            <a:r>
              <a:rPr lang="zh-CN" altLang="en-US" dirty="0"/>
              <a:t>实训答辩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小组成员：郑子涛，任浩然，黄卓雁，许晓桐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补充文档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——</a:t>
            </a:r>
            <a:r>
              <a:rPr lang="zh-CN" altLang="en-US" dirty="0"/>
              <a:t>书写用例规约，架构规约等文本文件。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 ——</a:t>
            </a:r>
            <a:r>
              <a:rPr lang="zh-CN" altLang="en-US" dirty="0"/>
              <a:t>小组开会后，布置的任务和解决的问题会以文档的形式上传至</a:t>
            </a:r>
            <a:r>
              <a:rPr lang="en-US" altLang="zh-CN" dirty="0"/>
              <a:t>tower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——</a:t>
            </a:r>
            <a:r>
              <a:rPr lang="zh-CN" altLang="en-US" dirty="0"/>
              <a:t>成员的学习内容，以文档的形式上传到</a:t>
            </a:r>
            <a:r>
              <a:rPr lang="en-US" altLang="zh-CN" dirty="0"/>
              <a:t>tower</a:t>
            </a:r>
            <a:r>
              <a:rPr lang="zh-CN" altLang="en-US" dirty="0"/>
              <a:t>中，供其他成员学习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 debug</a:t>
            </a:r>
          </a:p>
          <a:p>
            <a:pPr marL="0" indent="0">
              <a:buNone/>
            </a:pPr>
            <a:r>
              <a:rPr lang="en-US" altLang="zh-CN" dirty="0"/>
              <a:t>    ——</a:t>
            </a:r>
            <a:r>
              <a:rPr lang="zh-CN" altLang="en-US" dirty="0"/>
              <a:t>成员们用软件之后，如果遇到</a:t>
            </a:r>
            <a:r>
              <a:rPr lang="en-US" altLang="zh-CN" dirty="0"/>
              <a:t>bug</a:t>
            </a:r>
            <a:r>
              <a:rPr lang="zh-CN" altLang="en-US" dirty="0"/>
              <a:t>，及时记录并联系相关人员进行</a:t>
            </a:r>
            <a:r>
              <a:rPr lang="en-US" altLang="zh-CN" dirty="0"/>
              <a:t>debug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0265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郑子涛：使用</a:t>
            </a:r>
            <a:r>
              <a:rPr lang="zh-CN" altLang="en-US" sz="1800" b="1" dirty="0">
                <a:solidFill>
                  <a:srgbClr val="FF0000"/>
                </a:solidFill>
              </a:rPr>
              <a:t>策略模式</a:t>
            </a:r>
            <a:r>
              <a:rPr lang="zh-CN" altLang="en-US" sz="1800" dirty="0"/>
              <a:t>优化控制类；使用</a:t>
            </a:r>
            <a:r>
              <a:rPr lang="zh-CN" altLang="en-US" sz="1800" b="1" dirty="0">
                <a:solidFill>
                  <a:srgbClr val="FF0000"/>
                </a:solidFill>
              </a:rPr>
              <a:t>状态模式</a:t>
            </a:r>
            <a:r>
              <a:rPr lang="zh-CN" altLang="en-US" sz="1800" dirty="0"/>
              <a:t>改善实体（监视器）；让</a:t>
            </a:r>
            <a:r>
              <a:rPr lang="en-US" altLang="zh-CN" sz="1800" dirty="0"/>
              <a:t>UI</a:t>
            </a:r>
            <a:r>
              <a:rPr lang="zh-CN" altLang="en-US" sz="1800" dirty="0"/>
              <a:t>与主要功能分离；书写架构规约和用例规约；写开会文档和任务分工；进行非编译器模块的维护（界面类和控制类和大部分实体）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黄卓雁：</a:t>
            </a:r>
            <a:r>
              <a:rPr lang="zh-CN" altLang="en-US" sz="1800" b="1" dirty="0">
                <a:solidFill>
                  <a:srgbClr val="FF0000"/>
                </a:solidFill>
              </a:rPr>
              <a:t>维护部分实体</a:t>
            </a:r>
            <a:r>
              <a:rPr lang="zh-CN" altLang="en-US" sz="1800" dirty="0"/>
              <a:t>，修改代码，使得控制类真正做到转发消息和协调实体交互；书写架构规约和用例规约；绘制</a:t>
            </a:r>
            <a:r>
              <a:rPr lang="en-US" altLang="zh-CN" sz="1800" dirty="0"/>
              <a:t>UML</a:t>
            </a:r>
            <a:r>
              <a:rPr lang="zh-CN" altLang="en-US" sz="1800" dirty="0"/>
              <a:t>图；对于设计模式和设计原则的运用提出自己的看法，</a:t>
            </a:r>
            <a:r>
              <a:rPr lang="zh-CN" altLang="en-US" sz="1800" b="1" dirty="0">
                <a:solidFill>
                  <a:srgbClr val="FF0000"/>
                </a:solidFill>
              </a:rPr>
              <a:t>并记录成文档</a:t>
            </a:r>
            <a:r>
              <a:rPr lang="zh-CN" altLang="en-US" sz="1800" dirty="0"/>
              <a:t>；发现</a:t>
            </a:r>
            <a:r>
              <a:rPr lang="en-US" altLang="zh-CN" sz="1800" dirty="0"/>
              <a:t>bug</a:t>
            </a:r>
            <a:r>
              <a:rPr lang="zh-CN" altLang="en-US" sz="1800" dirty="0"/>
              <a:t>后，及时通知相关的维护人员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许晓桐：</a:t>
            </a:r>
            <a:r>
              <a:rPr lang="zh-CN" altLang="en-US" sz="1800" b="1" dirty="0">
                <a:solidFill>
                  <a:srgbClr val="FF0000"/>
                </a:solidFill>
              </a:rPr>
              <a:t>维护编辑器</a:t>
            </a:r>
            <a:r>
              <a:rPr lang="zh-CN" altLang="en-US" sz="1800" dirty="0"/>
              <a:t>；完成对编辑器模块优化方向的调研；对于设计原则的运用提出自己的看法，并对架构规约和用例规约的书写提出建议，均</a:t>
            </a:r>
            <a:r>
              <a:rPr lang="zh-CN" altLang="en-US" sz="1800" b="1" dirty="0">
                <a:solidFill>
                  <a:srgbClr val="FF0000"/>
                </a:solidFill>
              </a:rPr>
              <a:t>记录成文档</a:t>
            </a:r>
            <a:r>
              <a:rPr lang="zh-CN" altLang="en-US" sz="1800" dirty="0"/>
              <a:t>；发现</a:t>
            </a:r>
            <a:r>
              <a:rPr lang="en-US" altLang="zh-CN" sz="1800" dirty="0"/>
              <a:t>bug</a:t>
            </a:r>
            <a:r>
              <a:rPr lang="zh-CN" altLang="en-US" sz="1800" dirty="0"/>
              <a:t>后，及时通知相关的维护人员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任浩然：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重构</a:t>
            </a:r>
            <a:r>
              <a:rPr lang="zh-CN" altLang="en-US" sz="1800" dirty="0">
                <a:solidFill>
                  <a:srgbClr val="FF0000"/>
                </a:solidFill>
              </a:rPr>
              <a:t>编译器；对编译器进行</a:t>
            </a:r>
            <a:r>
              <a:rPr lang="en-US" altLang="zh-CN" sz="1800" dirty="0">
                <a:solidFill>
                  <a:srgbClr val="FF0000"/>
                </a:solidFill>
              </a:rPr>
              <a:t>OOA</a:t>
            </a:r>
            <a:r>
              <a:rPr lang="zh-CN" altLang="en-US" sz="1800" dirty="0">
                <a:solidFill>
                  <a:srgbClr val="FF0000"/>
                </a:solidFill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</a:rPr>
              <a:t>OOD</a:t>
            </a:r>
            <a:r>
              <a:rPr lang="zh-CN" altLang="en-US" sz="1800" dirty="0">
                <a:solidFill>
                  <a:srgbClr val="FF0000"/>
                </a:solidFill>
              </a:rPr>
              <a:t>，使用</a:t>
            </a:r>
            <a:r>
              <a:rPr lang="en-US" altLang="zh-CN" sz="1800" dirty="0">
                <a:solidFill>
                  <a:srgbClr val="FF0000"/>
                </a:solidFill>
              </a:rPr>
              <a:t>GRASP原则</a:t>
            </a:r>
            <a:r>
              <a:rPr lang="zh-CN" altLang="en-US" sz="1800" dirty="0">
                <a:solidFill>
                  <a:srgbClr val="FF0000"/>
                </a:solidFill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</a:rPr>
              <a:t>GoF</a:t>
            </a:r>
            <a:r>
              <a:rPr lang="zh-CN" altLang="en-US" sz="1800" dirty="0">
                <a:solidFill>
                  <a:srgbClr val="FF0000"/>
                </a:solidFill>
              </a:rPr>
              <a:t>设计模式</a:t>
            </a:r>
            <a:r>
              <a:rPr lang="en-US" altLang="zh-CN" sz="1800" dirty="0">
                <a:solidFill>
                  <a:srgbClr val="FF0000"/>
                </a:solidFill>
              </a:rPr>
              <a:t>，使</a:t>
            </a:r>
            <a:r>
              <a:rPr lang="zh-CN" altLang="en-US" sz="1800" dirty="0">
                <a:solidFill>
                  <a:srgbClr val="FF0000"/>
                </a:solidFill>
              </a:rPr>
              <a:t>编译器</a:t>
            </a:r>
            <a:r>
              <a:rPr lang="en-US" altLang="zh-CN" sz="1800" dirty="0">
                <a:solidFill>
                  <a:srgbClr val="FF0000"/>
                </a:solidFill>
              </a:rPr>
              <a:t>更容易</a:t>
            </a:r>
            <a:r>
              <a:rPr lang="zh-CN" altLang="en-US" sz="1800" dirty="0">
                <a:solidFill>
                  <a:srgbClr val="FF0000"/>
                </a:solidFill>
              </a:rPr>
              <a:t>更新、维护</a:t>
            </a:r>
            <a:r>
              <a:rPr lang="zh-CN" altLang="en-US" sz="1800" dirty="0"/>
              <a:t>；对架构规约和用例规约的书写提出建议，并记录成文档</a:t>
            </a:r>
            <a:endParaRPr lang="en-US" altLang="zh-CN" sz="18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5" y="2192655"/>
            <a:ext cx="4248785" cy="2472055"/>
          </a:xfrm>
        </p:spPr>
        <p:txBody>
          <a:bodyPr>
            <a:normAutofit/>
          </a:bodyPr>
          <a:lstStyle/>
          <a:p>
            <a:r>
              <a:rPr lang="zh-CN" altLang="en-US" dirty="0"/>
              <a:t>系统分析与设计</a:t>
            </a:r>
            <a:br>
              <a:rPr lang="zh-CN" altLang="en-US" dirty="0"/>
            </a:br>
            <a:r>
              <a:rPr lang="en-US" altLang="zh-CN" dirty="0"/>
              <a:t>1. </a:t>
            </a:r>
            <a:r>
              <a:rPr lang="zh-CN" altLang="en-US" dirty="0"/>
              <a:t>非编译器模块</a:t>
            </a:r>
            <a:br>
              <a:rPr lang="zh-CN" altLang="en-US" dirty="0"/>
            </a:br>
            <a:r>
              <a:rPr lang="en-US" altLang="zh-CN" dirty="0"/>
              <a:t>2. </a:t>
            </a:r>
            <a:r>
              <a:rPr lang="zh-CN" altLang="en-US" dirty="0"/>
              <a:t>编译器模块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系统分析</a:t>
            </a:r>
            <a:r>
              <a:rPr lang="en-US" altLang="zh-CN" dirty="0"/>
              <a:t>——</a:t>
            </a:r>
            <a:r>
              <a:rPr lang="zh-CN" altLang="en-US" dirty="0"/>
              <a:t>用例图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3328447" cy="4351338"/>
          </a:xfrm>
        </p:spPr>
        <p:txBody>
          <a:bodyPr/>
          <a:lstStyle/>
          <a:p>
            <a:r>
              <a:rPr lang="zh-CN" altLang="en-US" dirty="0"/>
              <a:t>绘制完用例规约后写用例图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用例驱动设计</a:t>
            </a:r>
            <a:endParaRPr lang="en-US" altLang="zh-CN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50" y="172916"/>
            <a:ext cx="6817722" cy="6512167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6383752" y="1205929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6633428" y="2417727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7119811" y="4329286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8799452" y="1027906"/>
            <a:ext cx="1349738" cy="463694"/>
          </a:xfrm>
          <a:prstGeom prst="fra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7919342" y="3241676"/>
            <a:ext cx="1349738" cy="463694"/>
          </a:xfrm>
          <a:prstGeom prst="fram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系统分析</a:t>
            </a:r>
            <a:r>
              <a:rPr lang="en-US" altLang="zh-CN" dirty="0"/>
              <a:t>——</a:t>
            </a:r>
            <a:r>
              <a:rPr lang="zh-CN" altLang="en-US" dirty="0"/>
              <a:t>录屏操作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66" y="1116965"/>
            <a:ext cx="5286375" cy="5181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6186805"/>
            <a:ext cx="76111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lang="zh-CN" altLang="en-US" dirty="0">
                <a:sym typeface="+mn-ea"/>
              </a:rPr>
              <a:t>补充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录屏即记录用户使用鼠标和键盘的操作，并将操作其转化为中文代码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系统分析</a:t>
            </a:r>
            <a:r>
              <a:rPr lang="en-US" altLang="zh-CN" dirty="0"/>
              <a:t>——</a:t>
            </a:r>
            <a:r>
              <a:rPr lang="zh-CN" altLang="en-US" dirty="0"/>
              <a:t>录屏操作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监视器至少有两个状态，一个是</a:t>
            </a:r>
            <a:r>
              <a:rPr lang="zh-CN" altLang="en-US" b="1" dirty="0"/>
              <a:t>录制状态</a:t>
            </a:r>
            <a:r>
              <a:rPr lang="zh-CN" altLang="en-US" dirty="0"/>
              <a:t>，一个是</a:t>
            </a:r>
            <a:r>
              <a:rPr lang="zh-CN" altLang="en-US" b="1" dirty="0"/>
              <a:t>空闲状态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软件有个在录屏前，会倒计时的功能，所以监视器应该有第三个状态</a:t>
            </a:r>
            <a:r>
              <a:rPr lang="en-US" altLang="zh-CN" dirty="0"/>
              <a:t>——</a:t>
            </a:r>
            <a:r>
              <a:rPr lang="zh-CN" altLang="en-US" b="1" dirty="0"/>
              <a:t>预录制状态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后来监视器引入了</a:t>
            </a:r>
            <a:r>
              <a:rPr lang="zh-CN" altLang="en-US" b="1" dirty="0"/>
              <a:t>放假状态</a:t>
            </a:r>
            <a:r>
              <a:rPr lang="zh-CN" altLang="en-US" dirty="0"/>
              <a:t>，用来消除了代码上的一些不良设计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系统分析</a:t>
            </a:r>
            <a:r>
              <a:rPr lang="en-US" altLang="zh-CN" dirty="0"/>
              <a:t>——</a:t>
            </a:r>
            <a:r>
              <a:rPr lang="zh-CN" altLang="en-US" dirty="0"/>
              <a:t>录屏操作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87" y="1313051"/>
            <a:ext cx="7863812" cy="5350296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系统分析</a:t>
            </a:r>
            <a:r>
              <a:rPr lang="en-US" altLang="zh-CN" dirty="0"/>
              <a:t>——</a:t>
            </a:r>
            <a:r>
              <a:rPr lang="zh-CN" altLang="en-US" dirty="0"/>
              <a:t>录屏操作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00" y="1352146"/>
            <a:ext cx="9508176" cy="52574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4" y="210644"/>
            <a:ext cx="10267111" cy="6700858"/>
          </a:xfrm>
        </p:spPr>
      </p:pic>
      <p:sp>
        <p:nvSpPr>
          <p:cNvPr id="6" name="图文框 5"/>
          <p:cNvSpPr/>
          <p:nvPr/>
        </p:nvSpPr>
        <p:spPr>
          <a:xfrm>
            <a:off x="5090474" y="1690688"/>
            <a:ext cx="1593130" cy="515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文框 8"/>
          <p:cNvSpPr/>
          <p:nvPr/>
        </p:nvSpPr>
        <p:spPr>
          <a:xfrm>
            <a:off x="5090474" y="2983405"/>
            <a:ext cx="1593130" cy="515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文框 9"/>
          <p:cNvSpPr/>
          <p:nvPr/>
        </p:nvSpPr>
        <p:spPr>
          <a:xfrm>
            <a:off x="5090474" y="4276122"/>
            <a:ext cx="1593130" cy="5151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9682"/>
            <a:ext cx="10515600" cy="735291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04973"/>
            <a:ext cx="10515600" cy="61368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我们做了什么？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——</a:t>
            </a:r>
            <a:r>
              <a:rPr lang="zh-CN" altLang="en-US" dirty="0"/>
              <a:t>软件简介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实训里，我们还能做什么？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——</a:t>
            </a:r>
            <a:r>
              <a:rPr lang="zh-CN" altLang="en-US" dirty="0"/>
              <a:t>实训内容 </a:t>
            </a:r>
            <a:r>
              <a:rPr lang="en-US" altLang="zh-CN" dirty="0"/>
              <a:t>&amp; </a:t>
            </a:r>
            <a:r>
              <a:rPr lang="zh-CN" altLang="en-US" dirty="0"/>
              <a:t>人员分工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我们怎么做的？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——</a:t>
            </a:r>
            <a:r>
              <a:rPr lang="zh-CN" altLang="en-US" dirty="0"/>
              <a:t>软件的分析与设计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——</a:t>
            </a:r>
            <a:r>
              <a:rPr lang="zh-CN" altLang="en-US" dirty="0"/>
              <a:t>实训中的沟通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我们做得怎么样？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——</a:t>
            </a:r>
            <a:r>
              <a:rPr lang="zh-CN" altLang="en-US" dirty="0"/>
              <a:t>软件的实现与测试情况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我们的收获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  <a:r>
              <a:rPr lang="en-US" altLang="zh-CN" dirty="0"/>
              <a:t>——</a:t>
            </a:r>
            <a:r>
              <a:rPr lang="zh-CN" altLang="en-US" dirty="0"/>
              <a:t>其他操作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观察者模式</a:t>
            </a:r>
            <a:r>
              <a:rPr lang="en-US" altLang="zh-CN" dirty="0"/>
              <a:t>——</a:t>
            </a:r>
            <a:r>
              <a:rPr lang="zh-CN" altLang="en-US" dirty="0"/>
              <a:t>监视器</a:t>
            </a:r>
            <a:r>
              <a:rPr lang="en-US" altLang="zh-CN" dirty="0"/>
              <a:t>——</a:t>
            </a:r>
            <a:r>
              <a:rPr lang="zh-CN" altLang="en-US" dirty="0"/>
              <a:t>让</a:t>
            </a:r>
            <a:r>
              <a:rPr lang="en-US" altLang="zh-CN" dirty="0"/>
              <a:t>UI</a:t>
            </a:r>
            <a:r>
              <a:rPr lang="zh-CN" altLang="en-US" dirty="0"/>
              <a:t>的按钮不可点击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策略模式</a:t>
            </a:r>
            <a:r>
              <a:rPr lang="en-US" altLang="zh-CN" dirty="0"/>
              <a:t>——</a:t>
            </a:r>
            <a:r>
              <a:rPr lang="zh-CN" altLang="en-US" dirty="0"/>
              <a:t>控制类</a:t>
            </a:r>
            <a:r>
              <a:rPr lang="en-US" altLang="zh-CN" dirty="0"/>
              <a:t>——</a:t>
            </a:r>
            <a:r>
              <a:rPr lang="zh-CN" altLang="en-US" dirty="0"/>
              <a:t>添加新功能的时候，写一个新的类就好，减少对其他类的影响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409" y="346271"/>
            <a:ext cx="10515600" cy="1325563"/>
          </a:xfrm>
        </p:spPr>
        <p:txBody>
          <a:bodyPr/>
          <a:lstStyle/>
          <a:p>
            <a:r>
              <a:rPr lang="zh-CN" altLang="en-US" dirty="0"/>
              <a:t>系统分析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录音功能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37" y="0"/>
            <a:ext cx="58337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  <a:r>
              <a:rPr lang="en-US" altLang="zh-CN" dirty="0"/>
              <a:t>——</a:t>
            </a:r>
            <a:r>
              <a:rPr lang="zh-CN" altLang="en-US" dirty="0"/>
              <a:t>设计类图</a:t>
            </a:r>
            <a:r>
              <a:rPr lang="en-US" altLang="zh-CN" dirty="0"/>
              <a:t>——</a:t>
            </a:r>
            <a:r>
              <a:rPr lang="zh-CN" altLang="en-US" dirty="0"/>
              <a:t>重构前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66675"/>
            <a:ext cx="11925300" cy="6791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</a:t>
            </a:r>
            <a:r>
              <a:rPr lang="en-US" altLang="zh-CN" dirty="0"/>
              <a:t>——</a:t>
            </a:r>
            <a:r>
              <a:rPr lang="zh-CN" altLang="en-US" dirty="0"/>
              <a:t>设计类图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</a:t>
            </a:r>
          </a:p>
        </p:txBody>
      </p:sp>
      <p:pic>
        <p:nvPicPr>
          <p:cNvPr id="4" name="图片 3" descr="Compil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9011920" cy="68059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335" y="1691005"/>
            <a:ext cx="4434840" cy="3756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7940" y="2195830"/>
            <a:ext cx="4544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Compiler</a:t>
            </a:r>
            <a:r>
              <a:rPr lang="zh-CN" altLang="en-US" sz="2400"/>
              <a:t>接收信息，然后将任务委派给</a:t>
            </a:r>
          </a:p>
          <a:p>
            <a:r>
              <a:rPr lang="en-US" altLang="zh-CN" sz="2400"/>
              <a:t>CodeModifier</a:t>
            </a:r>
            <a:r>
              <a:rPr lang="zh-CN" altLang="en-US" sz="2400"/>
              <a:t>、</a:t>
            </a:r>
            <a:r>
              <a:rPr lang="en-US" altLang="zh-CN" sz="2400"/>
              <a:t>CodeJudger</a:t>
            </a:r>
            <a:r>
              <a:rPr lang="zh-CN" altLang="en-US" sz="2400"/>
              <a:t>、</a:t>
            </a:r>
            <a:r>
              <a:rPr lang="en-US" altLang="zh-CN" sz="2400"/>
              <a:t>CodeExcuter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8200" y="1691005"/>
            <a:ext cx="4544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CodeJuder</a:t>
            </a:r>
            <a:r>
              <a:rPr lang="zh-CN" altLang="en-US" sz="2400"/>
              <a:t>运用策略模式判定代码是否合法，借助工厂模式来生成具体采用的策略。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365125"/>
            <a:ext cx="4991100" cy="3832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141980"/>
            <a:ext cx="5924550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0365" y="1310640"/>
            <a:ext cx="2083435" cy="184277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965200" y="1952625"/>
            <a:ext cx="821309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运用单例模式创建单例类</a:t>
            </a:r>
            <a:r>
              <a:rPr lang="en-US" altLang="zh-CN" dirty="0"/>
              <a:t>VarPool</a:t>
            </a:r>
            <a:r>
              <a:rPr lang="zh-CN" altLang="en-US" dirty="0"/>
              <a:t>，实现多个对象对同一变量池进行访问，增加、删除。</a:t>
            </a:r>
          </a:p>
          <a:p>
            <a:r>
              <a:rPr lang="en-US" altLang="zh-CN" dirty="0"/>
              <a:t>Excuter</a:t>
            </a:r>
            <a:r>
              <a:rPr lang="zh-CN" altLang="en-US" dirty="0"/>
              <a:t>中参考真正编译器的循环算法来实现循环，创建一个栈，其元素为各个循环起始语句的位置索引。当遇到循环结束语句时，判断循环条件是否为</a:t>
            </a:r>
            <a:r>
              <a:rPr lang="en-US" altLang="zh-CN" dirty="0"/>
              <a:t>True</a:t>
            </a:r>
            <a:r>
              <a:rPr lang="zh-CN" altLang="en-US" dirty="0"/>
              <a:t>，若为</a:t>
            </a:r>
            <a:r>
              <a:rPr lang="en-US" altLang="zh-CN" dirty="0"/>
              <a:t>True</a:t>
            </a:r>
            <a:r>
              <a:rPr lang="zh-CN" altLang="en-US" dirty="0"/>
              <a:t>则依据栈顶的索引跳转到循环起始语句；若为</a:t>
            </a:r>
            <a:r>
              <a:rPr lang="en-US" altLang="zh-CN" dirty="0"/>
              <a:t>False</a:t>
            </a:r>
            <a:r>
              <a:rPr lang="zh-CN" altLang="en-US" dirty="0"/>
              <a:t>，则出栈一个元素。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1582" y="2766218"/>
            <a:ext cx="4308835" cy="1325563"/>
          </a:xfrm>
        </p:spPr>
        <p:txBody>
          <a:bodyPr/>
          <a:lstStyle/>
          <a:p>
            <a:pPr algn="ctr"/>
            <a:r>
              <a:rPr lang="zh-CN" altLang="en-US" dirty="0"/>
              <a:t>实训中的沟通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实训中的沟通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主要通过 </a:t>
            </a:r>
            <a:r>
              <a:rPr lang="en-US" altLang="zh-CN" dirty="0"/>
              <a:t>tower </a:t>
            </a:r>
            <a:r>
              <a:rPr lang="zh-CN" altLang="en-US" dirty="0"/>
              <a:t>和微信进行沟通</a:t>
            </a:r>
            <a:endParaRPr lang="en-US" altLang="zh-CN" dirty="0"/>
          </a:p>
          <a:p>
            <a:r>
              <a:rPr lang="zh-CN" altLang="en-US" dirty="0"/>
              <a:t>会在</a:t>
            </a:r>
            <a:r>
              <a:rPr lang="en-US" altLang="zh-CN" dirty="0"/>
              <a:t>tower</a:t>
            </a:r>
            <a:r>
              <a:rPr lang="zh-CN" altLang="en-US" dirty="0"/>
              <a:t>上完成任务，讨论并提交文档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利用代码托管平台</a:t>
            </a:r>
            <a:r>
              <a:rPr lang="en-US" altLang="zh-CN" dirty="0" err="1"/>
              <a:t>gitee</a:t>
            </a:r>
            <a:r>
              <a:rPr lang="zh-CN" altLang="en-US" dirty="0"/>
              <a:t>进行代码协作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1582" y="2766218"/>
            <a:ext cx="4308835" cy="1325563"/>
          </a:xfrm>
        </p:spPr>
        <p:txBody>
          <a:bodyPr/>
          <a:lstStyle/>
          <a:p>
            <a:pPr algn="ctr"/>
            <a:r>
              <a:rPr lang="zh-CN" altLang="en-US" dirty="0"/>
              <a:t>软件简介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实训中的沟通</a:t>
            </a:r>
            <a:r>
              <a:rPr lang="en-US" altLang="zh-CN" dirty="0"/>
              <a:t>——tower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2" y="1403240"/>
            <a:ext cx="10515601" cy="49293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实训中的沟通</a:t>
            </a:r>
            <a:r>
              <a:rPr lang="en-US" altLang="zh-CN" dirty="0"/>
              <a:t>——tower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7" y="1690688"/>
            <a:ext cx="8998437" cy="4817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实训中的沟通</a:t>
            </a:r>
            <a:r>
              <a:rPr lang="en-US" altLang="zh-CN" dirty="0"/>
              <a:t>——</a:t>
            </a:r>
            <a:r>
              <a:rPr lang="zh-CN" altLang="en-US" dirty="0"/>
              <a:t>代码托管平台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55" y="1360478"/>
            <a:ext cx="7649643" cy="528711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2724" y="2766218"/>
            <a:ext cx="5826551" cy="1325563"/>
          </a:xfrm>
        </p:spPr>
        <p:txBody>
          <a:bodyPr/>
          <a:lstStyle/>
          <a:p>
            <a:r>
              <a:rPr lang="zh-CN" altLang="en-US" dirty="0"/>
              <a:t>软件的实现与测试情况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软件的实现与测试情况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实现大部分基础语法（循环，条件，鼠标操作，键盘操作等）</a:t>
            </a:r>
            <a:endParaRPr lang="en-US" altLang="zh-CN" dirty="0"/>
          </a:p>
          <a:p>
            <a:r>
              <a:rPr lang="zh-CN" altLang="en-US" dirty="0"/>
              <a:t>退出软件时，会自动保存。（新增加）</a:t>
            </a:r>
            <a:endParaRPr lang="en-US" altLang="zh-CN" dirty="0"/>
          </a:p>
          <a:p>
            <a:r>
              <a:rPr lang="zh-CN" altLang="en-US" dirty="0"/>
              <a:t>再次打开时，会自动打开上次关闭的内容。 （新增加）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修复大量闪退情况。</a:t>
            </a:r>
            <a:endParaRPr lang="en-US" altLang="zh-CN" dirty="0"/>
          </a:p>
          <a:p>
            <a:r>
              <a:rPr lang="zh-CN" altLang="en-US" dirty="0"/>
              <a:t>修复录屏异常的情况</a:t>
            </a:r>
            <a:endParaRPr lang="en-US" altLang="zh-CN" dirty="0"/>
          </a:p>
          <a:p>
            <a:r>
              <a:rPr lang="zh-CN" altLang="en-US" dirty="0"/>
              <a:t>修复窗口最小化和置顶异常的情况</a:t>
            </a:r>
            <a:endParaRPr lang="en-US" altLang="zh-CN" dirty="0"/>
          </a:p>
          <a:p>
            <a:r>
              <a:rPr lang="zh-CN" altLang="en-US" dirty="0"/>
              <a:t>等等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04533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口述代码</a:t>
            </a:r>
            <a:r>
              <a:rPr lang="en-US" altLang="zh-CN" dirty="0"/>
              <a:t>+</a:t>
            </a:r>
            <a:r>
              <a:rPr lang="zh-CN" altLang="en-US" dirty="0">
                <a:sym typeface="+mn-ea"/>
              </a:rPr>
              <a:t>代码格式化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检查</a:t>
            </a:r>
            <a:endParaRPr lang="en-US" altLang="zh-CN" dirty="0">
              <a:sym typeface="+mn-ea"/>
            </a:endParaRPr>
          </a:p>
        </p:txBody>
      </p:sp>
      <p:pic>
        <p:nvPicPr>
          <p:cNvPr id="7" name="vide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6390" y="1198245"/>
            <a:ext cx="7567295" cy="5067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5495" y="1433830"/>
            <a:ext cx="3254375" cy="271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口述的代码：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循环开始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输出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计数器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1600" b="1" kern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令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计数器 </a:t>
            </a:r>
            <a:r>
              <a:rPr lang="zh-CN" altLang="en-US" sz="1600" b="1" kern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计数器 </a:t>
            </a:r>
            <a:r>
              <a:rPr lang="zh-CN" altLang="en-US" sz="1600" b="1" kern="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直到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真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#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直到后面的条件是真的时候继续循环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05" y="4471035"/>
            <a:ext cx="434340" cy="396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495" y="4878070"/>
            <a:ext cx="325437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录制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格式化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检查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4491355"/>
            <a:ext cx="411480" cy="3581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945" y="4521200"/>
            <a:ext cx="358140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8960" y="4536440"/>
            <a:ext cx="320040" cy="3048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408160" y="1990725"/>
            <a:ext cx="2081530" cy="3740150"/>
          </a:xfrm>
          <a:prstGeom prst="rect">
            <a:avLst/>
          </a:prstGeom>
          <a:solidFill>
            <a:schemeClr val="bg1">
              <a:alpha val="0"/>
            </a:schemeClr>
          </a:solidFill>
          <a:ln w="28575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41205" y="5822315"/>
            <a:ext cx="161607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b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Debug</a:t>
            </a:r>
            <a:r>
              <a:rPr lang="zh-CN" altLang="en-US" sz="1200" b="1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窗口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084570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录屏功能</a:t>
            </a:r>
          </a:p>
        </p:txBody>
      </p:sp>
      <p:pic>
        <p:nvPicPr>
          <p:cNvPr id="10" name="bandicam 2021-05-19 19-59-37-11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3125" y="1386840"/>
            <a:ext cx="6766560" cy="40843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045" y="1492250"/>
            <a:ext cx="487680" cy="3124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0235" y="1377315"/>
            <a:ext cx="3429635" cy="2197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、点击录屏按钮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、鼠标画出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你好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、按下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esc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键结束录屏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、系统生成对应的操作代码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、按下运行键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，复现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695" y="3156585"/>
            <a:ext cx="350520" cy="3352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155" y="3954145"/>
            <a:ext cx="3670300" cy="5283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155" y="4482465"/>
            <a:ext cx="3670300" cy="5276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99895" y="5140325"/>
            <a:ext cx="170180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参数设置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04533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编辑器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语法高亮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小地图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1" y="1632268"/>
            <a:ext cx="6077784" cy="4042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04533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编辑器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838200" y="18053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代码折叠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智能补全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1603217"/>
            <a:ext cx="5886450" cy="3914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51" y="3817620"/>
            <a:ext cx="4366405" cy="279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04533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编辑器</a:t>
            </a:r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</a:t>
            </a:r>
            <a:r>
              <a:rPr lang="zh-CN" altLang="en-US" dirty="0"/>
              <a:t>多种快捷键操作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搜索：</a:t>
            </a:r>
            <a:r>
              <a:rPr lang="en-US" altLang="zh-CN" dirty="0" err="1"/>
              <a:t>Ctrl+F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替换：</a:t>
            </a:r>
            <a:r>
              <a:rPr lang="en-US" altLang="zh-CN" dirty="0" err="1"/>
              <a:t>Ctrl+H</a:t>
            </a:r>
            <a:endParaRPr lang="en-US" altLang="zh-CN" dirty="0"/>
          </a:p>
          <a:p>
            <a:r>
              <a:rPr lang="zh-CN" altLang="en-US" dirty="0"/>
              <a:t>行号前往：</a:t>
            </a:r>
            <a:r>
              <a:rPr lang="en-US" altLang="zh-CN" dirty="0" err="1"/>
              <a:t>Ctrl+G</a:t>
            </a:r>
            <a:endParaRPr lang="en-US" altLang="zh-CN" dirty="0"/>
          </a:p>
          <a:p>
            <a:r>
              <a:rPr lang="zh-CN" altLang="en-US" dirty="0"/>
              <a:t>代码多行注释：</a:t>
            </a:r>
            <a:r>
              <a:rPr lang="en-US" altLang="zh-CN" dirty="0"/>
              <a:t>Ctrl + /</a:t>
            </a:r>
          </a:p>
          <a:p>
            <a:r>
              <a:rPr lang="zh-CN" altLang="en-US" dirty="0"/>
              <a:t>代码左移：</a:t>
            </a:r>
            <a:r>
              <a:rPr lang="en-US" altLang="zh-CN" dirty="0"/>
              <a:t>Ctrl+[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2556020"/>
            <a:ext cx="5876925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9439" y="2349631"/>
            <a:ext cx="4241670" cy="4197084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识别</a:t>
            </a:r>
            <a:r>
              <a:rPr lang="zh-CN" altLang="en-US" b="1" dirty="0"/>
              <a:t>中文代码</a:t>
            </a:r>
            <a:r>
              <a:rPr lang="zh-CN" altLang="en-US" dirty="0"/>
              <a:t>的</a:t>
            </a:r>
            <a:br>
              <a:rPr lang="en-US" altLang="zh-CN" dirty="0"/>
            </a:br>
            <a:r>
              <a:rPr lang="zh-CN" altLang="en-US" dirty="0"/>
              <a:t>脚本编写软件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350" y="172916"/>
            <a:ext cx="6817722" cy="6512167"/>
          </a:xfrm>
        </p:spPr>
      </p:pic>
      <p:sp>
        <p:nvSpPr>
          <p:cNvPr id="16" name="图文框 15"/>
          <p:cNvSpPr/>
          <p:nvPr/>
        </p:nvSpPr>
        <p:spPr>
          <a:xfrm>
            <a:off x="6383752" y="1205929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6633428" y="2417727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7119811" y="4329286"/>
            <a:ext cx="1349738" cy="46369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8838363" y="1033156"/>
            <a:ext cx="1349738" cy="463694"/>
          </a:xfrm>
          <a:prstGeom prst="fra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09689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脚本浏览窗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帮助界面（网页端）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" y="2143760"/>
            <a:ext cx="5283200" cy="3537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05" y="2143760"/>
            <a:ext cx="5994400" cy="3548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更多功能</a:t>
            </a:r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3589655" y="2495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其他功能</a:t>
            </a: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新建文件，</a:t>
            </a:r>
            <a:endParaRPr lang="en-US" altLang="zh-CN" dirty="0"/>
          </a:p>
          <a:p>
            <a:r>
              <a:rPr lang="zh-CN" altLang="en-US" dirty="0"/>
              <a:t>保存文件，</a:t>
            </a:r>
            <a:endParaRPr lang="en-US" altLang="zh-CN" dirty="0"/>
          </a:p>
          <a:p>
            <a:r>
              <a:rPr lang="zh-CN" altLang="en-US" dirty="0"/>
              <a:t>另存为，</a:t>
            </a:r>
            <a:endParaRPr lang="en-US" altLang="zh-CN" dirty="0"/>
          </a:p>
          <a:p>
            <a:r>
              <a:rPr lang="zh-CN" altLang="en-US" dirty="0"/>
              <a:t>打开文件，</a:t>
            </a:r>
            <a:endParaRPr lang="en-US" altLang="zh-CN" dirty="0"/>
          </a:p>
          <a:p>
            <a:r>
              <a:rPr lang="zh-CN" altLang="en-US" dirty="0"/>
              <a:t>清空</a:t>
            </a:r>
            <a:r>
              <a:rPr lang="en-US" altLang="zh-CN" dirty="0"/>
              <a:t>debug</a:t>
            </a:r>
            <a:r>
              <a:rPr lang="zh-CN" altLang="en-US" dirty="0"/>
              <a:t>窗口的功能</a:t>
            </a:r>
          </a:p>
          <a:p>
            <a:r>
              <a:rPr lang="zh-CN" altLang="en-US" dirty="0">
                <a:sym typeface="+mn-ea"/>
              </a:rPr>
              <a:t>地图功能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子窗口功能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33" y="5317287"/>
            <a:ext cx="8836074" cy="783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我们的收获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我们的收获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zh-CN" altLang="en-US" dirty="0"/>
              <a:t>在实践层面上认识到，设计模式确实可以应对变更</a:t>
            </a:r>
            <a:r>
              <a:rPr lang="en-US" altLang="zh-CN" dirty="0"/>
              <a:t>——</a:t>
            </a:r>
            <a:r>
              <a:rPr lang="zh-CN" altLang="en-US" dirty="0"/>
              <a:t>因为运用了状态模式，监视器的状态容易增加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沟通很重要，每个人的意见未必会成为最终意见，但是都会促成最终意见的产生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最难的不是编码，而是设计</a:t>
            </a:r>
            <a:r>
              <a:rPr lang="en-US" altLang="zh-CN" dirty="0"/>
              <a:t>——</a:t>
            </a:r>
            <a:r>
              <a:rPr lang="zh-CN" altLang="en-US" dirty="0"/>
              <a:t>曲曲折折</a:t>
            </a:r>
            <a:r>
              <a:rPr lang="en-US" altLang="zh-CN" dirty="0"/>
              <a:t>——</a:t>
            </a:r>
            <a:r>
              <a:rPr lang="zh-CN" altLang="en-US" dirty="0"/>
              <a:t>设计好了，编码的难度会下降很多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1365"/>
            <a:ext cx="10515600" cy="1325563"/>
          </a:xfrm>
        </p:spPr>
        <p:txBody>
          <a:bodyPr/>
          <a:lstStyle/>
          <a:p>
            <a:r>
              <a:rPr lang="zh-CN" altLang="en-US" dirty="0"/>
              <a:t>具备大部分基础语法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3521197" y="1724025"/>
            <a:ext cx="8575675" cy="45548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 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17" y="1724025"/>
            <a:ext cx="3153215" cy="168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2" y="1724025"/>
            <a:ext cx="3010535" cy="3409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197" y="5126990"/>
            <a:ext cx="8575675" cy="1150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857" y="1724025"/>
            <a:ext cx="2405380" cy="3402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197" y="3409950"/>
            <a:ext cx="3206115" cy="790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912" y="4200525"/>
            <a:ext cx="3154045" cy="933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97732" y="3041349"/>
            <a:ext cx="3765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接近日常生活语言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降低中国用户的学习成本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一款识别中文代码的脚本编写软件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74554" y="1443355"/>
            <a:ext cx="6354445" cy="1609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54" y="3071934"/>
            <a:ext cx="6346190" cy="3439795"/>
          </a:xfrm>
          <a:prstGeom prst="rect">
            <a:avLst/>
          </a:prstGeom>
        </p:spPr>
      </p:pic>
      <p:grpSp>
        <p:nvGrpSpPr>
          <p:cNvPr id="6" name="组合 204"/>
          <p:cNvGrpSpPr/>
          <p:nvPr/>
        </p:nvGrpSpPr>
        <p:grpSpPr>
          <a:xfrm>
            <a:off x="1763388" y="3268745"/>
            <a:ext cx="607348" cy="1813787"/>
            <a:chOff x="2008778" y="2574004"/>
            <a:chExt cx="380273" cy="1135650"/>
          </a:xfrm>
          <a:solidFill>
            <a:schemeClr val="accent1"/>
          </a:solidFill>
        </p:grpSpPr>
        <p:sp>
          <p:nvSpPr>
            <p:cNvPr id="7" name="圆角矩形 24"/>
            <p:cNvSpPr/>
            <p:nvPr/>
          </p:nvSpPr>
          <p:spPr>
            <a:xfrm>
              <a:off x="2081583" y="2935539"/>
              <a:ext cx="234440" cy="255846"/>
            </a:xfrm>
            <a:prstGeom prst="roundRect">
              <a:avLst>
                <a:gd name="adj" fmla="val 349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61"/>
            <p:cNvGrpSpPr/>
            <p:nvPr/>
          </p:nvGrpSpPr>
          <p:grpSpPr>
            <a:xfrm>
              <a:off x="2025107" y="2574004"/>
              <a:ext cx="347391" cy="392181"/>
              <a:chOff x="1368786" y="1195986"/>
              <a:chExt cx="1009650" cy="1139826"/>
            </a:xfrm>
            <a:grpFill/>
          </p:grpSpPr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43423" y="1195986"/>
                <a:ext cx="460375" cy="598488"/>
              </a:xfrm>
              <a:custGeom>
                <a:avLst/>
                <a:gdLst>
                  <a:gd name="T0" fmla="*/ 41 w 122"/>
                  <a:gd name="T1" fmla="*/ 4 h 159"/>
                  <a:gd name="T2" fmla="*/ 97 w 122"/>
                  <a:gd name="T3" fmla="*/ 12 h 159"/>
                  <a:gd name="T4" fmla="*/ 120 w 122"/>
                  <a:gd name="T5" fmla="*/ 58 h 159"/>
                  <a:gd name="T6" fmla="*/ 121 w 122"/>
                  <a:gd name="T7" fmla="*/ 94 h 159"/>
                  <a:gd name="T8" fmla="*/ 103 w 122"/>
                  <a:gd name="T9" fmla="*/ 126 h 159"/>
                  <a:gd name="T10" fmla="*/ 63 w 122"/>
                  <a:gd name="T11" fmla="*/ 157 h 159"/>
                  <a:gd name="T12" fmla="*/ 19 w 122"/>
                  <a:gd name="T13" fmla="*/ 126 h 159"/>
                  <a:gd name="T14" fmla="*/ 1 w 122"/>
                  <a:gd name="T15" fmla="*/ 94 h 159"/>
                  <a:gd name="T16" fmla="*/ 3 w 122"/>
                  <a:gd name="T17" fmla="*/ 46 h 159"/>
                  <a:gd name="T18" fmla="*/ 41 w 122"/>
                  <a:gd name="T19" fmla="*/ 4 h 159"/>
                  <a:gd name="T20" fmla="*/ 19 w 122"/>
                  <a:gd name="T21" fmla="*/ 80 h 159"/>
                  <a:gd name="T22" fmla="*/ 41 w 122"/>
                  <a:gd name="T23" fmla="*/ 136 h 159"/>
                  <a:gd name="T24" fmla="*/ 77 w 122"/>
                  <a:gd name="T25" fmla="*/ 140 h 159"/>
                  <a:gd name="T26" fmla="*/ 104 w 122"/>
                  <a:gd name="T27" fmla="*/ 73 h 159"/>
                  <a:gd name="T28" fmla="*/ 79 w 122"/>
                  <a:gd name="T29" fmla="*/ 54 h 159"/>
                  <a:gd name="T30" fmla="*/ 19 w 122"/>
                  <a:gd name="T31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59">
                    <a:moveTo>
                      <a:pt x="41" y="4"/>
                    </a:moveTo>
                    <a:cubicBezTo>
                      <a:pt x="59" y="0"/>
                      <a:pt x="80" y="2"/>
                      <a:pt x="97" y="12"/>
                    </a:cubicBezTo>
                    <a:cubicBezTo>
                      <a:pt x="112" y="22"/>
                      <a:pt x="121" y="40"/>
                      <a:pt x="120" y="58"/>
                    </a:cubicBezTo>
                    <a:cubicBezTo>
                      <a:pt x="119" y="70"/>
                      <a:pt x="122" y="82"/>
                      <a:pt x="121" y="94"/>
                    </a:cubicBezTo>
                    <a:cubicBezTo>
                      <a:pt x="117" y="106"/>
                      <a:pt x="108" y="115"/>
                      <a:pt x="103" y="126"/>
                    </a:cubicBezTo>
                    <a:cubicBezTo>
                      <a:pt x="96" y="142"/>
                      <a:pt x="82" y="157"/>
                      <a:pt x="63" y="157"/>
                    </a:cubicBezTo>
                    <a:cubicBezTo>
                      <a:pt x="43" y="159"/>
                      <a:pt x="27" y="143"/>
                      <a:pt x="19" y="126"/>
                    </a:cubicBezTo>
                    <a:cubicBezTo>
                      <a:pt x="14" y="115"/>
                      <a:pt x="5" y="105"/>
                      <a:pt x="1" y="94"/>
                    </a:cubicBezTo>
                    <a:cubicBezTo>
                      <a:pt x="1" y="78"/>
                      <a:pt x="0" y="62"/>
                      <a:pt x="3" y="46"/>
                    </a:cubicBezTo>
                    <a:cubicBezTo>
                      <a:pt x="7" y="27"/>
                      <a:pt x="21" y="9"/>
                      <a:pt x="41" y="4"/>
                    </a:cubicBezTo>
                    <a:close/>
                    <a:moveTo>
                      <a:pt x="19" y="80"/>
                    </a:moveTo>
                    <a:cubicBezTo>
                      <a:pt x="22" y="100"/>
                      <a:pt x="27" y="121"/>
                      <a:pt x="41" y="136"/>
                    </a:cubicBezTo>
                    <a:cubicBezTo>
                      <a:pt x="50" y="145"/>
                      <a:pt x="66" y="148"/>
                      <a:pt x="77" y="140"/>
                    </a:cubicBezTo>
                    <a:cubicBezTo>
                      <a:pt x="97" y="124"/>
                      <a:pt x="101" y="97"/>
                      <a:pt x="104" y="73"/>
                    </a:cubicBezTo>
                    <a:cubicBezTo>
                      <a:pt x="95" y="68"/>
                      <a:pt x="86" y="62"/>
                      <a:pt x="79" y="54"/>
                    </a:cubicBezTo>
                    <a:cubicBezTo>
                      <a:pt x="62" y="69"/>
                      <a:pt x="41" y="78"/>
                      <a:pt x="19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1368786" y="1753199"/>
                <a:ext cx="1009650" cy="582613"/>
              </a:xfrm>
              <a:custGeom>
                <a:avLst/>
                <a:gdLst>
                  <a:gd name="T0" fmla="*/ 51 w 268"/>
                  <a:gd name="T1" fmla="*/ 17 h 155"/>
                  <a:gd name="T2" fmla="*/ 92 w 268"/>
                  <a:gd name="T3" fmla="*/ 0 h 155"/>
                  <a:gd name="T4" fmla="*/ 98 w 268"/>
                  <a:gd name="T5" fmla="*/ 10 h 155"/>
                  <a:gd name="T6" fmla="*/ 89 w 268"/>
                  <a:gd name="T7" fmla="*/ 16 h 155"/>
                  <a:gd name="T8" fmla="*/ 122 w 268"/>
                  <a:gd name="T9" fmla="*/ 130 h 155"/>
                  <a:gd name="T10" fmla="*/ 127 w 268"/>
                  <a:gd name="T11" fmla="*/ 55 h 155"/>
                  <a:gd name="T12" fmla="*/ 142 w 268"/>
                  <a:gd name="T13" fmla="*/ 54 h 155"/>
                  <a:gd name="T14" fmla="*/ 146 w 268"/>
                  <a:gd name="T15" fmla="*/ 130 h 155"/>
                  <a:gd name="T16" fmla="*/ 180 w 268"/>
                  <a:gd name="T17" fmla="*/ 16 h 155"/>
                  <a:gd name="T18" fmla="*/ 175 w 268"/>
                  <a:gd name="T19" fmla="*/ 1 h 155"/>
                  <a:gd name="T20" fmla="*/ 239 w 268"/>
                  <a:gd name="T21" fmla="*/ 35 h 155"/>
                  <a:gd name="T22" fmla="*/ 265 w 268"/>
                  <a:gd name="T23" fmla="*/ 114 h 155"/>
                  <a:gd name="T24" fmla="*/ 220 w 268"/>
                  <a:gd name="T25" fmla="*/ 133 h 155"/>
                  <a:gd name="T26" fmla="*/ 124 w 268"/>
                  <a:gd name="T27" fmla="*/ 154 h 155"/>
                  <a:gd name="T28" fmla="*/ 50 w 268"/>
                  <a:gd name="T29" fmla="*/ 133 h 155"/>
                  <a:gd name="T30" fmla="*/ 3 w 268"/>
                  <a:gd name="T31" fmla="*/ 110 h 155"/>
                  <a:gd name="T32" fmla="*/ 51 w 268"/>
                  <a:gd name="T33" fmla="*/ 17 h 155"/>
                  <a:gd name="T34" fmla="*/ 167 w 268"/>
                  <a:gd name="T35" fmla="*/ 107 h 155"/>
                  <a:gd name="T36" fmla="*/ 170 w 268"/>
                  <a:gd name="T37" fmla="*/ 113 h 155"/>
                  <a:gd name="T38" fmla="*/ 205 w 268"/>
                  <a:gd name="T39" fmla="*/ 109 h 155"/>
                  <a:gd name="T40" fmla="*/ 213 w 268"/>
                  <a:gd name="T41" fmla="*/ 100 h 155"/>
                  <a:gd name="T42" fmla="*/ 167 w 268"/>
                  <a:gd name="T43" fmla="*/ 10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8" h="155">
                    <a:moveTo>
                      <a:pt x="51" y="17"/>
                    </a:moveTo>
                    <a:cubicBezTo>
                      <a:pt x="64" y="9"/>
                      <a:pt x="78" y="6"/>
                      <a:pt x="92" y="0"/>
                    </a:cubicBezTo>
                    <a:cubicBezTo>
                      <a:pt x="94" y="3"/>
                      <a:pt x="96" y="8"/>
                      <a:pt x="98" y="10"/>
                    </a:cubicBezTo>
                    <a:cubicBezTo>
                      <a:pt x="95" y="12"/>
                      <a:pt x="91" y="15"/>
                      <a:pt x="89" y="16"/>
                    </a:cubicBezTo>
                    <a:cubicBezTo>
                      <a:pt x="100" y="54"/>
                      <a:pt x="112" y="92"/>
                      <a:pt x="122" y="130"/>
                    </a:cubicBezTo>
                    <a:cubicBezTo>
                      <a:pt x="124" y="105"/>
                      <a:pt x="126" y="80"/>
                      <a:pt x="127" y="55"/>
                    </a:cubicBezTo>
                    <a:cubicBezTo>
                      <a:pt x="132" y="54"/>
                      <a:pt x="137" y="54"/>
                      <a:pt x="142" y="54"/>
                    </a:cubicBezTo>
                    <a:cubicBezTo>
                      <a:pt x="142" y="80"/>
                      <a:pt x="144" y="105"/>
                      <a:pt x="146" y="130"/>
                    </a:cubicBezTo>
                    <a:cubicBezTo>
                      <a:pt x="157" y="92"/>
                      <a:pt x="170" y="54"/>
                      <a:pt x="180" y="16"/>
                    </a:cubicBezTo>
                    <a:cubicBezTo>
                      <a:pt x="170" y="14"/>
                      <a:pt x="172" y="7"/>
                      <a:pt x="175" y="1"/>
                    </a:cubicBezTo>
                    <a:cubicBezTo>
                      <a:pt x="199" y="7"/>
                      <a:pt x="223" y="16"/>
                      <a:pt x="239" y="35"/>
                    </a:cubicBezTo>
                    <a:cubicBezTo>
                      <a:pt x="259" y="56"/>
                      <a:pt x="268" y="86"/>
                      <a:pt x="265" y="114"/>
                    </a:cubicBezTo>
                    <a:cubicBezTo>
                      <a:pt x="256" y="130"/>
                      <a:pt x="236" y="132"/>
                      <a:pt x="220" y="133"/>
                    </a:cubicBezTo>
                    <a:cubicBezTo>
                      <a:pt x="191" y="151"/>
                      <a:pt x="157" y="155"/>
                      <a:pt x="124" y="154"/>
                    </a:cubicBezTo>
                    <a:cubicBezTo>
                      <a:pt x="98" y="153"/>
                      <a:pt x="71" y="149"/>
                      <a:pt x="50" y="133"/>
                    </a:cubicBezTo>
                    <a:cubicBezTo>
                      <a:pt x="32" y="132"/>
                      <a:pt x="9" y="130"/>
                      <a:pt x="3" y="110"/>
                    </a:cubicBezTo>
                    <a:cubicBezTo>
                      <a:pt x="0" y="73"/>
                      <a:pt x="19" y="36"/>
                      <a:pt x="51" y="17"/>
                    </a:cubicBezTo>
                    <a:close/>
                    <a:moveTo>
                      <a:pt x="167" y="107"/>
                    </a:moveTo>
                    <a:cubicBezTo>
                      <a:pt x="168" y="109"/>
                      <a:pt x="169" y="111"/>
                      <a:pt x="170" y="113"/>
                    </a:cubicBezTo>
                    <a:cubicBezTo>
                      <a:pt x="182" y="114"/>
                      <a:pt x="194" y="112"/>
                      <a:pt x="205" y="109"/>
                    </a:cubicBezTo>
                    <a:cubicBezTo>
                      <a:pt x="210" y="108"/>
                      <a:pt x="212" y="104"/>
                      <a:pt x="213" y="100"/>
                    </a:cubicBezTo>
                    <a:cubicBezTo>
                      <a:pt x="198" y="105"/>
                      <a:pt x="182" y="107"/>
                      <a:pt x="16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1816461" y="1850036"/>
                <a:ext cx="117475" cy="87313"/>
              </a:xfrm>
              <a:custGeom>
                <a:avLst/>
                <a:gdLst>
                  <a:gd name="T0" fmla="*/ 4 w 31"/>
                  <a:gd name="T1" fmla="*/ 3 h 23"/>
                  <a:gd name="T2" fmla="*/ 26 w 31"/>
                  <a:gd name="T3" fmla="*/ 3 h 23"/>
                  <a:gd name="T4" fmla="*/ 24 w 31"/>
                  <a:gd name="T5" fmla="*/ 23 h 23"/>
                  <a:gd name="T6" fmla="*/ 6 w 31"/>
                  <a:gd name="T7" fmla="*/ 23 h 23"/>
                  <a:gd name="T8" fmla="*/ 4 w 3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3">
                    <a:moveTo>
                      <a:pt x="4" y="3"/>
                    </a:moveTo>
                    <a:cubicBezTo>
                      <a:pt x="11" y="1"/>
                      <a:pt x="19" y="0"/>
                      <a:pt x="26" y="3"/>
                    </a:cubicBezTo>
                    <a:cubicBezTo>
                      <a:pt x="31" y="10"/>
                      <a:pt x="27" y="16"/>
                      <a:pt x="24" y="23"/>
                    </a:cubicBezTo>
                    <a:cubicBezTo>
                      <a:pt x="18" y="23"/>
                      <a:pt x="12" y="23"/>
                      <a:pt x="6" y="23"/>
                    </a:cubicBezTo>
                    <a:cubicBezTo>
                      <a:pt x="3" y="16"/>
                      <a:pt x="0" y="9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圆角矩形 29"/>
            <p:cNvSpPr/>
            <p:nvPr/>
          </p:nvSpPr>
          <p:spPr>
            <a:xfrm rot="457219">
              <a:off x="2008778" y="2863402"/>
              <a:ext cx="66422" cy="367242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30"/>
            <p:cNvSpPr/>
            <p:nvPr/>
          </p:nvSpPr>
          <p:spPr>
            <a:xfrm rot="21142781" flipH="1">
              <a:off x="2322629" y="2863385"/>
              <a:ext cx="66422" cy="370619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31"/>
            <p:cNvSpPr/>
            <p:nvPr/>
          </p:nvSpPr>
          <p:spPr>
            <a:xfrm rot="21437231" flipH="1">
              <a:off x="2220559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32"/>
            <p:cNvSpPr/>
            <p:nvPr/>
          </p:nvSpPr>
          <p:spPr>
            <a:xfrm rot="162769">
              <a:off x="2068697" y="3124632"/>
              <a:ext cx="105773" cy="585022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标注 33"/>
          <p:cNvSpPr/>
          <p:nvPr/>
        </p:nvSpPr>
        <p:spPr>
          <a:xfrm>
            <a:off x="2254101" y="2021818"/>
            <a:ext cx="2116724" cy="794400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没学过编程的我，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居然也看得懂！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93110" y="5246262"/>
            <a:ext cx="28441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实训内容 </a:t>
            </a:r>
            <a:r>
              <a:rPr lang="en-US" altLang="zh-CN" dirty="0"/>
              <a:t>&amp; </a:t>
            </a:r>
            <a:r>
              <a:rPr lang="zh-CN" altLang="en-US" dirty="0"/>
              <a:t>人员分工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代码粗糙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——</a:t>
            </a:r>
            <a:r>
              <a:rPr lang="zh-CN" altLang="en-US" dirty="0">
                <a:solidFill>
                  <a:srgbClr val="FF0000"/>
                </a:solidFill>
              </a:rPr>
              <a:t>偏向于面向过程开发，软件体系难以维持长久更新。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有开发文档，但数量少，难以让人了解项目的详细设计与情况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软件存在漏洞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——</a:t>
            </a:r>
            <a:r>
              <a:rPr lang="zh-CN" altLang="en-US" dirty="0"/>
              <a:t>会闪退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——</a:t>
            </a:r>
            <a:r>
              <a:rPr lang="zh-CN" altLang="en-US" dirty="0"/>
              <a:t>录屏的时候，有机会触发录不上的情况</a:t>
            </a:r>
            <a:endParaRPr lang="en-US" altLang="zh-CN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1600" dirty="0"/>
              <a:t>补充</a:t>
            </a:r>
            <a:r>
              <a:rPr lang="en-US" altLang="zh-CN" sz="1600" dirty="0"/>
              <a:t>: </a:t>
            </a:r>
            <a:r>
              <a:rPr lang="zh-CN" altLang="en-US" sz="1600" dirty="0"/>
              <a:t>录屏即记录用户使用鼠标和键盘的操作，并将操作其转化为中文代码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精进代码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——</a:t>
            </a:r>
            <a:r>
              <a:rPr lang="zh-CN" altLang="en-US" dirty="0">
                <a:sym typeface="+mn-ea"/>
              </a:rPr>
              <a:t>重构代码，对关键部分应用</a:t>
            </a:r>
            <a:r>
              <a:rPr lang="en-US" altLang="zh-CN" b="1" i="1" dirty="0">
                <a:sym typeface="+mn-ea"/>
              </a:rPr>
              <a:t>GRASP</a:t>
            </a:r>
            <a:r>
              <a:rPr lang="zh-CN" altLang="en-US" b="1" i="1" dirty="0">
                <a:sym typeface="+mn-ea"/>
              </a:rPr>
              <a:t>设计原则</a:t>
            </a:r>
            <a:r>
              <a:rPr lang="zh-CN" altLang="en-US" dirty="0"/>
              <a:t>，并对其进行改善。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——</a:t>
            </a:r>
            <a:r>
              <a:rPr lang="zh-CN" altLang="en-US" dirty="0"/>
              <a:t>在</a:t>
            </a:r>
            <a:r>
              <a:rPr lang="zh-CN" altLang="en-US" b="1" i="1" dirty="0">
                <a:solidFill>
                  <a:srgbClr val="FF0000"/>
                </a:solidFill>
                <a:sym typeface="+mn-ea"/>
              </a:rPr>
              <a:t>变化点和进化点</a:t>
            </a:r>
            <a:r>
              <a:rPr lang="zh-CN" altLang="en-US" dirty="0"/>
              <a:t>上使用</a:t>
            </a:r>
            <a:r>
              <a:rPr lang="zh-CN" altLang="en-US" b="1" i="1" dirty="0"/>
              <a:t>设计模式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使软件易于迭代，让软件在面临更新时不会</a:t>
            </a:r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寸步难行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——</a:t>
            </a:r>
            <a:r>
              <a:rPr lang="zh-CN" altLang="en-US" dirty="0"/>
              <a:t>绘制顺序图，协作图，类图等</a:t>
            </a:r>
            <a:r>
              <a:rPr lang="en-US" altLang="zh-CN" b="1" i="1" dirty="0"/>
              <a:t>UML</a:t>
            </a:r>
            <a:r>
              <a:rPr lang="zh-CN" altLang="en-US" b="1" i="1" dirty="0"/>
              <a:t>图</a:t>
            </a:r>
            <a:r>
              <a:rPr lang="zh-CN" altLang="en-US" dirty="0"/>
              <a:t>寻找优化的方向。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90.3889763779525,&quot;width&quot;:11011.53700787401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Office PowerPoint</Application>
  <PresentationFormat>宽屏</PresentationFormat>
  <Paragraphs>199</Paragraphs>
  <Slides>43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等线</vt:lpstr>
      <vt:lpstr>等线 Light</vt:lpstr>
      <vt:lpstr>宋体</vt:lpstr>
      <vt:lpstr>微软雅黑</vt:lpstr>
      <vt:lpstr>Arial</vt:lpstr>
      <vt:lpstr>Office 主题​​</vt:lpstr>
      <vt:lpstr>1_Office 主题​​</vt:lpstr>
      <vt:lpstr>UML实训答辩</vt:lpstr>
      <vt:lpstr>目录</vt:lpstr>
      <vt:lpstr>软件简介</vt:lpstr>
      <vt:lpstr>识别中文代码的 脚本编写软件   </vt:lpstr>
      <vt:lpstr>具备大部分基础语法</vt:lpstr>
      <vt:lpstr>一款识别中文代码的脚本编写软件</vt:lpstr>
      <vt:lpstr>实训内容 &amp; 人员分工</vt:lpstr>
      <vt:lpstr>问题</vt:lpstr>
      <vt:lpstr>实训内容</vt:lpstr>
      <vt:lpstr>实训内容</vt:lpstr>
      <vt:lpstr>实训内容</vt:lpstr>
      <vt:lpstr>人员分工</vt:lpstr>
      <vt:lpstr>系统分析与设计 1. 非编译器模块 2. 编译器模块</vt:lpstr>
      <vt:lpstr>系统分析——用例图</vt:lpstr>
      <vt:lpstr>系统分析——录屏操作</vt:lpstr>
      <vt:lpstr>系统分析——录屏操作</vt:lpstr>
      <vt:lpstr>系统分析——录屏操作</vt:lpstr>
      <vt:lpstr>系统分析——录屏操作</vt:lpstr>
      <vt:lpstr>PowerPoint 演示文稿</vt:lpstr>
      <vt:lpstr>系统设计——其他操作</vt:lpstr>
      <vt:lpstr>系统分析 ——录音功能</vt:lpstr>
      <vt:lpstr>系统设计——设计类图——重构前</vt:lpstr>
      <vt:lpstr>系统设计——设计类图</vt:lpstr>
      <vt:lpstr>编译器</vt:lpstr>
      <vt:lpstr>编译器</vt:lpstr>
      <vt:lpstr>编译器</vt:lpstr>
      <vt:lpstr>编译器</vt:lpstr>
      <vt:lpstr>实训中的沟通</vt:lpstr>
      <vt:lpstr>实训中的沟通</vt:lpstr>
      <vt:lpstr>实训中的沟通——tower</vt:lpstr>
      <vt:lpstr>实训中的沟通——tower</vt:lpstr>
      <vt:lpstr>实训中的沟通——代码托管平台</vt:lpstr>
      <vt:lpstr>软件的实现与测试情况</vt:lpstr>
      <vt:lpstr>软件的实现与测试情况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我们的收获</vt:lpstr>
      <vt:lpstr>我们的收获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UML实训答辩</dc:title>
  <dc:creator>子涛</dc:creator>
  <cp:lastModifiedBy>子涛</cp:lastModifiedBy>
  <cp:revision>206</cp:revision>
  <dcterms:created xsi:type="dcterms:W3CDTF">2021-06-24T15:28:00Z</dcterms:created>
  <dcterms:modified xsi:type="dcterms:W3CDTF">2022-03-15T15:06:22Z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6C42213A78834EAE8115ECD2B6D9DB35</vt:lpwstr>
  </property>
  <property fmtid="{D5CDD505-2E9C-101B-9397-08002B2CF9AE}" pid="3" name="KSOProductBuildVer">
    <vt:lpwstr>2052-11.1.0.10578</vt:lpwstr>
  </property>
</Properties>
</file>